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8" r:id="rId3"/>
    <p:sldId id="259" r:id="rId4"/>
    <p:sldId id="261" r:id="rId5"/>
    <p:sldId id="262" r:id="rId6"/>
    <p:sldId id="264" r:id="rId7"/>
  </p:sldIdLst>
  <p:sldSz cx="9144000" cy="6858000" type="screen4x3"/>
  <p:notesSz cx="7010400" cy="92964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1D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9" autoAdjust="0"/>
    <p:restoredTop sz="94660"/>
  </p:normalViewPr>
  <p:slideViewPr>
    <p:cSldViewPr>
      <p:cViewPr varScale="1">
        <p:scale>
          <a:sx n="70" d="100"/>
          <a:sy n="70" d="100"/>
        </p:scale>
        <p:origin x="6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9381945-C0D8-4C09-B04E-24A37D8CE6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74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3DB82-5990-4FB0-8CDD-F622243236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0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348E8F-38B4-488E-BF53-2863608004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6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4F8034-8B94-422F-9FC1-1CEC553321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41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74B0F-DA9E-43BC-A5EF-C98B25968E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8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16ECF3-6281-4530-8059-5C25EEE93C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6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F49DB-5A94-4B50-90B5-8AE3D19F8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1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F8F13-95EC-4055-BE45-60380A7EB1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67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62B304-DFB6-435A-B464-F7DC80587A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6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EBDE4-9F77-402A-B0E5-31A1D15348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5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6D87A-29F3-453F-8F2C-05961AB2D5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0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41D9C-F325-4322-9B0A-0B34A162BE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8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943AD2-0A4B-4DA8-B81E-BD2C9D7C4C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40692A-A62C-4EE8-83EC-D6BC7E19A9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5.xml"/><Relationship Id="rId5" Type="http://schemas.openxmlformats.org/officeDocument/2006/relationships/slide" Target="slide3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gif"/><Relationship Id="rId5" Type="http://schemas.openxmlformats.org/officeDocument/2006/relationships/slide" Target="slide4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oleObject" Target="../embeddings/oleObject3.bin"/><Relationship Id="rId7" Type="http://schemas.openxmlformats.org/officeDocument/2006/relationships/image" Target="../media/image6.jpe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11" Type="http://schemas.openxmlformats.org/officeDocument/2006/relationships/image" Target="../media/image9.jpg"/><Relationship Id="rId5" Type="http://schemas.openxmlformats.org/officeDocument/2006/relationships/oleObject" Target="../embeddings/oleObject4.bin"/><Relationship Id="rId10" Type="http://schemas.openxmlformats.org/officeDocument/2006/relationships/slide" Target="slide2.xml"/><Relationship Id="rId4" Type="http://schemas.openxmlformats.org/officeDocument/2006/relationships/image" Target="../media/image3.emf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oleObject" Target="../embeddings/oleObject5.bin"/><Relationship Id="rId7" Type="http://schemas.openxmlformats.org/officeDocument/2006/relationships/slide" Target="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the+things+they+carried&amp;source=images&amp;cd=&amp;cad=rja&amp;docid=5MWjn36GA2s7tM&amp;tbnid=EdSP-35y878S4M:&amp;ved=0CAUQjRw&amp;url=http://www.npr.org/templates/story/story.php?storyId%3D125128156&amp;ei=rZKgUr7ONIqyrQG1moGABA&amp;bvm=bv.57155469,d.aWM&amp;psig=AFQjCNHG8EQEfXAdsN9CWbjSe6arrfC9vg&amp;ust=1386341401053677" TargetMode="External"/><Relationship Id="rId3" Type="http://schemas.openxmlformats.org/officeDocument/2006/relationships/oleObject" Target="../embeddings/oleObject7.bin"/><Relationship Id="rId7" Type="http://schemas.openxmlformats.org/officeDocument/2006/relationships/slide" Target="slide2.xml"/><Relationship Id="rId12" Type="http://schemas.openxmlformats.org/officeDocument/2006/relationships/image" Target="../media/image13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11" Type="http://schemas.openxmlformats.org/officeDocument/2006/relationships/hyperlink" Target="http://www.google.com/url?sa=i&amp;rct=j&amp;q=comedy+tragedy+masks&amp;source=images&amp;cd=&amp;cad=rja&amp;docid=amXLNymaoY0oRM&amp;tbnid=gVWGBgfU4QXggM:&amp;ved=0CAUQjRw&amp;url=http://blog.visual.ly/the-power-of-cartoon-faces-telling-complex-stories-simply/comedy-tragedy-masks/&amp;ei=mZOgUvbXFszlqAHZloHoAQ&amp;bvm=bv.57155469,d.aWM&amp;psig=AFQjCNH4k4nNjZS0xzxx-_FLHVWngM-kaw&amp;ust=1386341593415582" TargetMode="External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jpeg"/><Relationship Id="rId4" Type="http://schemas.openxmlformats.org/officeDocument/2006/relationships/image" Target="../media/image3.emf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nv_belltower_b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dine401 BT" pitchFamily="18" charset="0"/>
              </a:rPr>
              <a:t>Department of English</a:t>
            </a:r>
            <a:endParaRPr lang="en-US" b="1" dirty="0">
              <a:latin typeface="Aldine401 B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latin typeface="Aldine401 BT" pitchFamily="18" charset="0"/>
              </a:rPr>
              <a:t>Sophomore Course Selection Day</a:t>
            </a:r>
          </a:p>
          <a:p>
            <a:pPr marL="0" indent="0" algn="ctr">
              <a:buNone/>
            </a:pPr>
            <a:endParaRPr lang="en-US" sz="2000" dirty="0">
              <a:latin typeface="Aldine401 BT" pitchFamily="18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Aldine401 BT" pitchFamily="18" charset="0"/>
              </a:rPr>
              <a:t>Click the photo below to begin choosing your Junior year English course!!!</a:t>
            </a:r>
            <a:endParaRPr lang="en-US" sz="2000" dirty="0">
              <a:latin typeface="Aldine401 BT" pitchFamily="18" charset="0"/>
            </a:endParaRPr>
          </a:p>
        </p:txBody>
      </p:sp>
      <p:pic>
        <p:nvPicPr>
          <p:cNvPr id="5" name="Picture 2" descr="http://images.fineartamerica.com/images-medium/two-paths-andrew-kazmierski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665" y="3350525"/>
            <a:ext cx="4910667" cy="2209800"/>
          </a:xfrm>
          <a:prstGeom prst="rect">
            <a:avLst/>
          </a:prstGeom>
          <a:noFill/>
          <a:effectLst>
            <a:glow rad="101600">
              <a:srgbClr val="FFC000">
                <a:alpha val="40000"/>
              </a:srgbClr>
            </a:glo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74829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CorelDRAW" r:id="rId3" imgW="12806601" imgH="9774222" progId="CorelDRAW.Graphic.14">
                  <p:embed/>
                </p:oleObj>
              </mc:Choice>
              <mc:Fallback>
                <p:oleObj name="CorelDRAW" r:id="rId3" imgW="12806601" imgH="9774222" progId="CorelDRAW.Graphic.1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1371600" y="990600"/>
            <a:ext cx="6400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i="1" dirty="0" smtClean="0">
                <a:solidFill>
                  <a:srgbClr val="FFFF00"/>
                </a:solidFill>
                <a:latin typeface="Aldine401 BT" pitchFamily="18" charset="0"/>
              </a:rPr>
              <a:t>Which Way </a:t>
            </a:r>
            <a:r>
              <a:rPr lang="en-US" b="1" i="1" dirty="0">
                <a:solidFill>
                  <a:srgbClr val="FFFF00"/>
                </a:solidFill>
                <a:latin typeface="Aldine401 BT" pitchFamily="18" charset="0"/>
              </a:rPr>
              <a:t>D</a:t>
            </a:r>
            <a:r>
              <a:rPr lang="en-US" b="1" i="1" dirty="0" smtClean="0">
                <a:solidFill>
                  <a:srgbClr val="FFFF00"/>
                </a:solidFill>
                <a:latin typeface="Aldine401 BT" pitchFamily="18" charset="0"/>
              </a:rPr>
              <a:t>o I Go?</a:t>
            </a:r>
            <a:endParaRPr lang="en-US" b="1" i="1" dirty="0">
              <a:solidFill>
                <a:srgbClr val="FFFF00"/>
              </a:solidFill>
              <a:latin typeface="Aldine401 BT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04800" y="2133600"/>
            <a:ext cx="8382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>
              <a:buFontTx/>
              <a:buNone/>
            </a:pPr>
            <a:r>
              <a:rPr lang="en-US" sz="2500" dirty="0" smtClean="0">
                <a:solidFill>
                  <a:srgbClr val="FFFF00"/>
                </a:solidFill>
                <a:latin typeface="Aldine401 BT" pitchFamily="18" charset="0"/>
              </a:rPr>
              <a:t>As a current Sophomore student, you essentially have two pathways to travel in your Junior year at </a:t>
            </a:r>
            <a:r>
              <a:rPr lang="en-US" sz="2500" dirty="0" err="1" smtClean="0">
                <a:solidFill>
                  <a:srgbClr val="FFFF00"/>
                </a:solidFill>
                <a:latin typeface="Aldine401 BT" pitchFamily="18" charset="0"/>
              </a:rPr>
              <a:t>Neuqua</a:t>
            </a:r>
            <a:r>
              <a:rPr lang="en-US" sz="2500" dirty="0" smtClean="0">
                <a:solidFill>
                  <a:srgbClr val="FFFF00"/>
                </a:solidFill>
                <a:latin typeface="Aldine401 BT" pitchFamily="18" charset="0"/>
              </a:rPr>
              <a:t> Valley High School…the Advanced Placement path OR the College Preparatory path.</a:t>
            </a:r>
            <a:endParaRPr lang="en-US" sz="2500" dirty="0">
              <a:solidFill>
                <a:srgbClr val="FFFF00"/>
              </a:solidFill>
              <a:latin typeface="Aldine401 BT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517796"/>
              </p:ext>
            </p:extLst>
          </p:nvPr>
        </p:nvGraphicFramePr>
        <p:xfrm>
          <a:off x="1447800" y="4343400"/>
          <a:ext cx="6096000" cy="914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Aldine401 BT" pitchFamily="18" charset="0"/>
                          <a:hlinkClick r:id="rId5" action="ppaction://hlinksldjump"/>
                        </a:rPr>
                        <a:t>To follow the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Aldine401 BT" pitchFamily="18" charset="0"/>
                          <a:hlinkClick r:id="rId5" action="ppaction://hlinksldjump"/>
                        </a:rPr>
                        <a:t>Advanced Placement path,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Aldine401 BT" pitchFamily="18" charset="0"/>
                          <a:hlinkClick r:id="rId5" action="ppaction://hlinksldjump"/>
                        </a:rPr>
                        <a:t>click here!</a:t>
                      </a:r>
                      <a:endParaRPr lang="en-US" dirty="0">
                        <a:solidFill>
                          <a:srgbClr val="FFFF00"/>
                        </a:solidFill>
                        <a:latin typeface="Aldine401 B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ldine401 BT" pitchFamily="18" charset="0"/>
                          <a:hlinkClick r:id="rId6" action="ppaction://hlinksldjump"/>
                        </a:rPr>
                        <a:t>To follow the </a:t>
                      </a:r>
                    </a:p>
                    <a:p>
                      <a:pPr algn="ctr"/>
                      <a:r>
                        <a:rPr lang="en-US" dirty="0" smtClean="0">
                          <a:latin typeface="Aldine401 BT" pitchFamily="18" charset="0"/>
                          <a:hlinkClick r:id="rId6" action="ppaction://hlinksldjump"/>
                        </a:rPr>
                        <a:t>College Preparatory path,</a:t>
                      </a:r>
                      <a:r>
                        <a:rPr lang="en-US" baseline="0" dirty="0" smtClean="0">
                          <a:latin typeface="Aldine401 BT" pitchFamily="18" charset="0"/>
                          <a:hlinkClick r:id="rId6" action="ppaction://hlinksldjump"/>
                        </a:rPr>
                        <a:t> 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Aldine401 BT" pitchFamily="18" charset="0"/>
                          <a:hlinkClick r:id="rId6" action="ppaction://hlinksldjump"/>
                        </a:rPr>
                        <a:t>click here!</a:t>
                      </a:r>
                      <a:endParaRPr lang="en-US" dirty="0">
                        <a:latin typeface="Aldine401 BT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47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87748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CorelDRAW" r:id="rId3" imgW="12806601" imgH="9774222" progId="CorelDRAW.Graphic.14">
                  <p:embed/>
                </p:oleObj>
              </mc:Choice>
              <mc:Fallback>
                <p:oleObj name="CorelDRAW" r:id="rId3" imgW="12806601" imgH="9774222" progId="CorelDRAW.Graphic.1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762000"/>
            <a:ext cx="8001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000" b="1" i="1" dirty="0" smtClean="0">
                <a:solidFill>
                  <a:srgbClr val="FFFF00"/>
                </a:solidFill>
                <a:latin typeface="Aldine401 BT" pitchFamily="18" charset="0"/>
              </a:rPr>
              <a:t>ENGLISH III </a:t>
            </a:r>
          </a:p>
          <a:p>
            <a:r>
              <a:rPr lang="en-US" sz="4000" b="1" i="1" dirty="0" smtClean="0">
                <a:solidFill>
                  <a:srgbClr val="FFFF00"/>
                </a:solidFill>
                <a:latin typeface="Aldine401 BT" pitchFamily="18" charset="0"/>
              </a:rPr>
              <a:t>ADVANCED PLACEMENT</a:t>
            </a:r>
            <a:endParaRPr lang="en-US" sz="4000" b="1" i="1" dirty="0">
              <a:solidFill>
                <a:srgbClr val="FFFF00"/>
              </a:solidFill>
              <a:latin typeface="Aldine401 BT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42313" y="2133600"/>
            <a:ext cx="5492087" cy="396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>
              <a:spcBef>
                <a:spcPts val="0"/>
              </a:spcBef>
              <a:buFontTx/>
              <a:buNone/>
            </a:pPr>
            <a:r>
              <a:rPr lang="en-US" sz="2000" dirty="0" smtClean="0">
                <a:solidFill>
                  <a:srgbClr val="FFFF00"/>
                </a:solidFill>
                <a:latin typeface="Aldine401 BT" pitchFamily="18" charset="0"/>
              </a:rPr>
              <a:t>This year-long course emphasizes the genres of non-fiction and British literature, continues the writing of critical analyses of works studied, and delves deeply into rhetorical analysis.  During the course a focus is the preparation for taking the Advanced Placement English Language Examination.  Students may receive college credit by qualifying on the Advanced </a:t>
            </a:r>
            <a:r>
              <a:rPr lang="en-US" sz="2000" dirty="0">
                <a:solidFill>
                  <a:srgbClr val="FFFF00"/>
                </a:solidFill>
                <a:latin typeface="Aldine401 BT" pitchFamily="18" charset="0"/>
              </a:rPr>
              <a:t>P</a:t>
            </a:r>
            <a:r>
              <a:rPr lang="en-US" sz="2000" dirty="0" smtClean="0">
                <a:solidFill>
                  <a:srgbClr val="FFFF00"/>
                </a:solidFill>
                <a:latin typeface="Aldine401 BT" pitchFamily="18" charset="0"/>
              </a:rPr>
              <a:t>lacement test administered by the College Board.</a:t>
            </a:r>
          </a:p>
          <a:p>
            <a:pPr indent="0">
              <a:spcBef>
                <a:spcPts val="0"/>
              </a:spcBef>
              <a:buFontTx/>
              <a:buNone/>
            </a:pPr>
            <a:endParaRPr lang="en-US" sz="2000" dirty="0">
              <a:solidFill>
                <a:srgbClr val="FFFF00"/>
              </a:solidFill>
              <a:latin typeface="Aldine401 BT" pitchFamily="18" charset="0"/>
            </a:endParaRPr>
          </a:p>
          <a:p>
            <a:pPr indent="0">
              <a:spcBef>
                <a:spcPts val="0"/>
              </a:spcBef>
              <a:buFontTx/>
              <a:buNone/>
            </a:pPr>
            <a:r>
              <a:rPr lang="en-US" sz="2000" dirty="0" smtClean="0">
                <a:solidFill>
                  <a:srgbClr val="FFFF00"/>
                </a:solidFill>
                <a:latin typeface="Aldine401 BT" pitchFamily="18" charset="0"/>
                <a:hlinkClick r:id="rId5" action="ppaction://hlinksldjump"/>
              </a:rPr>
              <a:t>What major works will I read in </a:t>
            </a:r>
            <a:r>
              <a:rPr lang="en-US" sz="2000" i="1" dirty="0" smtClean="0">
                <a:solidFill>
                  <a:srgbClr val="FFFF00"/>
                </a:solidFill>
                <a:latin typeface="Aldine401 BT" pitchFamily="18" charset="0"/>
                <a:hlinkClick r:id="rId5" action="ppaction://hlinksldjump"/>
              </a:rPr>
              <a:t>English III AP?</a:t>
            </a:r>
            <a:endParaRPr lang="en-US" sz="2000" dirty="0" smtClean="0">
              <a:solidFill>
                <a:srgbClr val="FFFF00"/>
              </a:solidFill>
              <a:latin typeface="Aldine401 BT" pitchFamily="18" charset="0"/>
            </a:endParaRPr>
          </a:p>
          <a:p>
            <a:pPr indent="0">
              <a:spcBef>
                <a:spcPts val="0"/>
              </a:spcBef>
              <a:buFontTx/>
              <a:buNone/>
            </a:pPr>
            <a:endParaRPr lang="en-US" sz="1500" dirty="0" smtClean="0">
              <a:solidFill>
                <a:srgbClr val="FFFF00"/>
              </a:solidFill>
              <a:latin typeface="Aldine401 BT" pitchFamily="18" charset="0"/>
            </a:endParaRPr>
          </a:p>
          <a:p>
            <a:pPr indent="0">
              <a:spcBef>
                <a:spcPts val="0"/>
              </a:spcBef>
              <a:buFontTx/>
              <a:buNone/>
            </a:pPr>
            <a:endParaRPr lang="en-US" sz="1500" dirty="0">
              <a:solidFill>
                <a:srgbClr val="FFFF00"/>
              </a:solidFill>
              <a:latin typeface="Aldine401 BT" pitchFamily="18" charset="0"/>
            </a:endParaRPr>
          </a:p>
        </p:txBody>
      </p:sp>
      <p:pic>
        <p:nvPicPr>
          <p:cNvPr id="9" name="Picture 2" descr="http://shakespeare.mit.edu/shake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48" y="2362200"/>
            <a:ext cx="2204113" cy="279982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22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39468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0" name="CorelDRAW" r:id="rId3" imgW="12806601" imgH="9774222" progId="CorelDRAW.Graphic.14">
                  <p:embed/>
                </p:oleObj>
              </mc:Choice>
              <mc:Fallback>
                <p:oleObj name="CorelDRAW" r:id="rId3" imgW="12806601" imgH="9774222" progId="CorelDRAW.Graphic.1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7913688" y="5410200"/>
          <a:ext cx="60325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1" name="CorelDRAW" r:id="rId5" imgW="1490686" imgH="1609701" progId="CorelDRAW.Graphic.13">
                  <p:embed/>
                </p:oleObj>
              </mc:Choice>
              <mc:Fallback>
                <p:oleObj name="CorelDRAW" r:id="rId5" imgW="1490686" imgH="1609701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3688" y="5410200"/>
                        <a:ext cx="60325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914400"/>
            <a:ext cx="800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4000" b="1" i="1" dirty="0" smtClean="0">
                <a:solidFill>
                  <a:srgbClr val="FFFF00"/>
                </a:solidFill>
                <a:latin typeface="Aldine401 BT" pitchFamily="18" charset="0"/>
              </a:rPr>
              <a:t>The Major Works of English III AP</a:t>
            </a:r>
            <a:endParaRPr lang="en-US" sz="4000" dirty="0">
              <a:solidFill>
                <a:srgbClr val="FFFF00"/>
              </a:solidFill>
              <a:latin typeface="Aldine401 BT" pitchFamily="18" charset="0"/>
            </a:endParaRPr>
          </a:p>
        </p:txBody>
      </p:sp>
      <p:pic>
        <p:nvPicPr>
          <p:cNvPr id="5" name="Picture 2" descr="http://www.englisharticles.info/wp-content/uploads/2011/04/A-Portrait-of-the-Artist-as-a-Young-Ma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43" y="1916409"/>
            <a:ext cx="1351268" cy="225268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t2.gstatic.com/images?q=tbn:ANd9GcTv35nshWkfF5H-QbRCq3LoNdCjnRsdWcbaHeRaaDlH4vmX2Ap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125" y="1899917"/>
            <a:ext cx="1419519" cy="2285669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://i43.tower.com/images/mm108185092/henry-v-william-shakespeare-book-cover-art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434" y="1916409"/>
            <a:ext cx="1338618" cy="230273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85234" y="5410200"/>
            <a:ext cx="642993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>
                <a:latin typeface="Aldine401 BT" pitchFamily="18" charset="0"/>
                <a:hlinkClick r:id="rId10" action="ppaction://hlinksldjump"/>
              </a:rPr>
              <a:t>To go back and learn about the College Preparatory </a:t>
            </a:r>
            <a:r>
              <a:rPr lang="en-US" sz="2500" dirty="0" smtClean="0">
                <a:latin typeface="Aldine401 BT" pitchFamily="18" charset="0"/>
                <a:hlinkClick r:id="rId10" action="ppaction://hlinksldjump"/>
              </a:rPr>
              <a:t>class, </a:t>
            </a:r>
            <a:r>
              <a:rPr lang="en-US" sz="2500" dirty="0">
                <a:latin typeface="Aldine401 BT" pitchFamily="18" charset="0"/>
                <a:hlinkClick r:id="rId10" action="ppaction://hlinksldjump"/>
              </a:rPr>
              <a:t>click here!</a:t>
            </a:r>
            <a:endParaRPr lang="en-US" sz="2500" dirty="0">
              <a:latin typeface="Aldine401 BT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974" y="2943658"/>
            <a:ext cx="1394732" cy="220635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79252" y="1916409"/>
            <a:ext cx="1481544" cy="2226779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52819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35929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4" name="CorelDRAW" r:id="rId3" imgW="12806601" imgH="9774222" progId="CorelDRAW.Graphic.14">
                  <p:embed/>
                </p:oleObj>
              </mc:Choice>
              <mc:Fallback>
                <p:oleObj name="CorelDRAW" r:id="rId3" imgW="12806601" imgH="9774222" progId="CorelDRAW.Graphic.1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7913688" y="5410200"/>
          <a:ext cx="60325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name="CorelDRAW" r:id="rId5" imgW="1490686" imgH="1609701" progId="CorelDRAW.Graphic.13">
                  <p:embed/>
                </p:oleObj>
              </mc:Choice>
              <mc:Fallback>
                <p:oleObj name="CorelDRAW" r:id="rId5" imgW="1490686" imgH="1609701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3688" y="5410200"/>
                        <a:ext cx="60325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1371600" y="990600"/>
            <a:ext cx="6400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3800" b="1" i="1" dirty="0" smtClean="0">
                <a:solidFill>
                  <a:srgbClr val="FFFF00"/>
                </a:solidFill>
                <a:latin typeface="Aldine401 BT" pitchFamily="18" charset="0"/>
              </a:rPr>
              <a:t>Comparative Studies</a:t>
            </a:r>
            <a:endParaRPr lang="en-US" sz="3800" b="1" i="1" dirty="0">
              <a:solidFill>
                <a:srgbClr val="FFFF00"/>
              </a:solidFill>
              <a:latin typeface="Aldine401 BT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685800" y="1828800"/>
            <a:ext cx="7848600" cy="3962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i="1" dirty="0" smtClean="0">
                <a:solidFill>
                  <a:srgbClr val="FFFF00"/>
                </a:solidFill>
                <a:latin typeface="Aldine401 BT"/>
              </a:rPr>
              <a:t>Comparative </a:t>
            </a:r>
            <a:r>
              <a:rPr lang="en-US" sz="2400" i="1" dirty="0">
                <a:solidFill>
                  <a:srgbClr val="FFFF00"/>
                </a:solidFill>
                <a:latin typeface="Aldine401 BT"/>
              </a:rPr>
              <a:t>Studies and Composition </a:t>
            </a:r>
            <a:r>
              <a:rPr lang="en-US" sz="2400" dirty="0">
                <a:solidFill>
                  <a:srgbClr val="FFFF00"/>
                </a:solidFill>
                <a:latin typeface="Aldine401 BT"/>
              </a:rPr>
              <a:t>is a </a:t>
            </a:r>
            <a:r>
              <a:rPr lang="en-US" sz="2400" dirty="0" smtClean="0">
                <a:solidFill>
                  <a:srgbClr val="FFFF00"/>
                </a:solidFill>
                <a:latin typeface="Aldine401 BT"/>
              </a:rPr>
              <a:t>full-year </a:t>
            </a:r>
            <a:r>
              <a:rPr lang="en-US" sz="2400" dirty="0">
                <a:solidFill>
                  <a:srgbClr val="FFFF00"/>
                </a:solidFill>
                <a:latin typeface="Aldine401 BT"/>
              </a:rPr>
              <a:t>J</a:t>
            </a:r>
            <a:r>
              <a:rPr lang="en-US" sz="2400" dirty="0" smtClean="0">
                <a:solidFill>
                  <a:srgbClr val="FFFF00"/>
                </a:solidFill>
                <a:latin typeface="Aldine401 BT"/>
              </a:rPr>
              <a:t>unior </a:t>
            </a:r>
            <a:r>
              <a:rPr lang="en-US" sz="2400" dirty="0">
                <a:solidFill>
                  <a:srgbClr val="FFFF00"/>
                </a:solidFill>
                <a:latin typeface="Aldine401 BT"/>
              </a:rPr>
              <a:t>level course </a:t>
            </a:r>
            <a:r>
              <a:rPr lang="en-US" sz="2400" dirty="0" smtClean="0">
                <a:solidFill>
                  <a:srgbClr val="FFFF00"/>
                </a:solidFill>
                <a:latin typeface="Aldine401 BT"/>
              </a:rPr>
              <a:t>which focuses on viewing life and literature as arguments.  This </a:t>
            </a:r>
            <a:r>
              <a:rPr lang="en-US" sz="2400" dirty="0">
                <a:solidFill>
                  <a:srgbClr val="FFFF00"/>
                </a:solidFill>
                <a:latin typeface="Aldine401 BT"/>
              </a:rPr>
              <a:t>skill-based course will focus on a study of a wide variety of texts representing multiple cultures and genres. </a:t>
            </a:r>
            <a:r>
              <a:rPr lang="en-US" sz="2400" dirty="0" smtClean="0">
                <a:solidFill>
                  <a:srgbClr val="FFFF00"/>
                </a:solidFill>
                <a:latin typeface="Aldine401 BT"/>
              </a:rPr>
              <a:t> Examining literature </a:t>
            </a:r>
            <a:r>
              <a:rPr lang="en-US" sz="2400" dirty="0">
                <a:solidFill>
                  <a:srgbClr val="FFFF00"/>
                </a:solidFill>
                <a:latin typeface="Aldine401 BT"/>
              </a:rPr>
              <a:t>from various </a:t>
            </a:r>
            <a:r>
              <a:rPr lang="en-US" sz="2400" dirty="0" smtClean="0">
                <a:solidFill>
                  <a:srgbClr val="FFFF00"/>
                </a:solidFill>
                <a:latin typeface="Aldine401 BT"/>
              </a:rPr>
              <a:t>time periods </a:t>
            </a:r>
            <a:r>
              <a:rPr lang="en-US" sz="2400" dirty="0">
                <a:solidFill>
                  <a:srgbClr val="FFFF00"/>
                </a:solidFill>
                <a:latin typeface="Aldine401 BT"/>
              </a:rPr>
              <a:t>and through </a:t>
            </a:r>
            <a:r>
              <a:rPr lang="en-US" sz="2400" dirty="0" smtClean="0">
                <a:solidFill>
                  <a:srgbClr val="FFFF00"/>
                </a:solidFill>
                <a:latin typeface="Aldine401 BT"/>
              </a:rPr>
              <a:t>multiple </a:t>
            </a:r>
            <a:r>
              <a:rPr lang="en-US" sz="2400" dirty="0">
                <a:solidFill>
                  <a:srgbClr val="FFFF00"/>
                </a:solidFill>
                <a:latin typeface="Aldine401 BT"/>
              </a:rPr>
              <a:t>genres, students will utilize skills to critically analyze information, synthesize valid sources, develop cogent arguments, and utilize 21</a:t>
            </a:r>
            <a:r>
              <a:rPr lang="en-US" sz="2400" baseline="30000" dirty="0">
                <a:solidFill>
                  <a:srgbClr val="FFFF00"/>
                </a:solidFill>
                <a:latin typeface="Aldine401 BT"/>
              </a:rPr>
              <a:t>st</a:t>
            </a:r>
            <a:r>
              <a:rPr lang="en-US" sz="2400" dirty="0">
                <a:solidFill>
                  <a:srgbClr val="FFFF00"/>
                </a:solidFill>
                <a:latin typeface="Aldine401 BT"/>
              </a:rPr>
              <a:t> Century skills and use technology to enhance learning.</a:t>
            </a:r>
            <a:endParaRPr lang="en-US" sz="2200" dirty="0" smtClean="0">
              <a:solidFill>
                <a:srgbClr val="FFFF00"/>
              </a:solidFill>
              <a:latin typeface="Aldine401 BT"/>
            </a:endParaRPr>
          </a:p>
          <a:p>
            <a:pPr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 smtClean="0">
              <a:solidFill>
                <a:srgbClr val="FFFF00"/>
              </a:solidFill>
              <a:latin typeface="Aldine401 BT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FFFF00"/>
                </a:solidFill>
                <a:latin typeface="Aldine401 BT" pitchFamily="18" charset="0"/>
                <a:hlinkClick r:id="rId7" action="ppaction://hlinksldjump"/>
              </a:rPr>
              <a:t>What will I read in this class?</a:t>
            </a:r>
            <a:endParaRPr lang="en-US" sz="2200" dirty="0" smtClean="0">
              <a:solidFill>
                <a:srgbClr val="FFFF00"/>
              </a:solidFill>
              <a:latin typeface="Aldine401 BT" pitchFamily="18" charset="0"/>
              <a:hlinkClick r:id="rId8" action="ppaction://hlinksldjump"/>
            </a:endParaRPr>
          </a:p>
          <a:p>
            <a:pPr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FFFF00"/>
                </a:solidFill>
                <a:latin typeface="Aldine401 BT" pitchFamily="18" charset="0"/>
                <a:hlinkClick r:id="rId8" action="ppaction://hlinksldjump"/>
              </a:rPr>
              <a:t>Go back to the path!</a:t>
            </a:r>
            <a:endParaRPr lang="en-US" sz="2200" dirty="0">
              <a:solidFill>
                <a:srgbClr val="FFFF00"/>
              </a:solidFill>
              <a:latin typeface="Aldine401 BT" pitchFamily="18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71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59102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CorelDRAW" r:id="rId3" imgW="12806601" imgH="9774222" progId="CorelDRAW.Graphic.14">
                  <p:embed/>
                </p:oleObj>
              </mc:Choice>
              <mc:Fallback>
                <p:oleObj name="CorelDRAW" r:id="rId3" imgW="12806601" imgH="9774222" progId="CorelDRAW.Graphic.1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7913688" y="5410200"/>
          <a:ext cx="60325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CorelDRAW" r:id="rId5" imgW="1490686" imgH="1609701" progId="CorelDRAW.Graphic.13">
                  <p:embed/>
                </p:oleObj>
              </mc:Choice>
              <mc:Fallback>
                <p:oleObj name="CorelDRAW" r:id="rId5" imgW="1490686" imgH="1609701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3688" y="5410200"/>
                        <a:ext cx="60325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762000" y="990600"/>
            <a:ext cx="7543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3300" b="1" i="1" dirty="0" smtClean="0">
                <a:solidFill>
                  <a:srgbClr val="FFFF00"/>
                </a:solidFill>
                <a:latin typeface="Aldine401 BT" pitchFamily="18" charset="0"/>
              </a:rPr>
              <a:t>The Major Works of Comparative Studies</a:t>
            </a:r>
            <a:endParaRPr lang="en-US" sz="3300" b="1" i="1" dirty="0">
              <a:solidFill>
                <a:srgbClr val="FFFF00"/>
              </a:solidFill>
              <a:latin typeface="Aldine401 BT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685800" y="1828800"/>
            <a:ext cx="7848600" cy="3962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  <a:latin typeface="Aldine401 BT"/>
              </a:rPr>
              <a:t>All classes read a wide variety of contemporary non-fiction, as well as Tim O’Brien’s </a:t>
            </a:r>
            <a:r>
              <a:rPr lang="en-US" sz="2400" i="1" dirty="0" smtClean="0">
                <a:solidFill>
                  <a:srgbClr val="FFFF00"/>
                </a:solidFill>
                <a:latin typeface="Aldine401 BT"/>
              </a:rPr>
              <a:t>The Things They Carried</a:t>
            </a:r>
            <a:r>
              <a:rPr lang="en-US" sz="2400" dirty="0" smtClean="0">
                <a:solidFill>
                  <a:srgbClr val="FFFF00"/>
                </a:solidFill>
                <a:latin typeface="Aldine401 BT"/>
              </a:rPr>
              <a:t>, both a comedy and a tragedy by William Shakespeare, and Mary Shelley’s </a:t>
            </a:r>
            <a:r>
              <a:rPr lang="en-US" sz="2400" i="1" dirty="0" smtClean="0">
                <a:solidFill>
                  <a:srgbClr val="FFFF00"/>
                </a:solidFill>
                <a:latin typeface="Aldine401 BT"/>
              </a:rPr>
              <a:t>Frankenstein</a:t>
            </a:r>
            <a:r>
              <a:rPr lang="en-US" sz="2400" dirty="0" smtClean="0">
                <a:solidFill>
                  <a:srgbClr val="FFFF00"/>
                </a:solidFill>
                <a:latin typeface="Aldine401 BT"/>
              </a:rPr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200" dirty="0" smtClean="0">
              <a:solidFill>
                <a:srgbClr val="FFFF00"/>
              </a:solidFill>
              <a:latin typeface="Aldine401 BT" pitchFamily="18" charset="0"/>
              <a:hlinkClick r:id="rId7" action="ppaction://hlinksldjump"/>
            </a:endParaRPr>
          </a:p>
          <a:p>
            <a:pPr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 smtClean="0">
              <a:solidFill>
                <a:srgbClr val="FFFF00"/>
              </a:solidFill>
              <a:latin typeface="Aldine401 BT" pitchFamily="18" charset="0"/>
              <a:hlinkClick r:id="rId7" action="ppaction://hlinksldjump"/>
            </a:endParaRPr>
          </a:p>
          <a:p>
            <a:pPr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 smtClean="0">
              <a:solidFill>
                <a:srgbClr val="FFFF00"/>
              </a:solidFill>
              <a:latin typeface="Aldine401 BT" pitchFamily="18" charset="0"/>
              <a:hlinkClick r:id="rId7" action="ppaction://hlinksldjump"/>
            </a:endParaRPr>
          </a:p>
          <a:p>
            <a:pPr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 smtClean="0">
              <a:solidFill>
                <a:srgbClr val="FFFF00"/>
              </a:solidFill>
              <a:latin typeface="Aldine401 BT" pitchFamily="18" charset="0"/>
              <a:hlinkClick r:id="rId7" action="ppaction://hlinksldjump"/>
            </a:endParaRPr>
          </a:p>
          <a:p>
            <a:pPr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>
              <a:solidFill>
                <a:srgbClr val="FFFF00"/>
              </a:solidFill>
              <a:latin typeface="Aldine401 BT" pitchFamily="18" charset="0"/>
              <a:hlinkClick r:id="rId7" action="ppaction://hlinksldjump"/>
            </a:endParaRPr>
          </a:p>
          <a:p>
            <a:pPr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 smtClean="0">
              <a:solidFill>
                <a:srgbClr val="FFFF00"/>
              </a:solidFill>
              <a:latin typeface="Aldine401 BT" pitchFamily="18" charset="0"/>
              <a:hlinkClick r:id="rId7" action="ppaction://hlinksldjump"/>
            </a:endParaRPr>
          </a:p>
          <a:p>
            <a:pPr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FFFF00"/>
                </a:solidFill>
                <a:latin typeface="Aldine401 BT" pitchFamily="18" charset="0"/>
                <a:hlinkClick r:id="rId7" action="ppaction://hlinksldjump"/>
              </a:rPr>
              <a:t>Go back to the path!</a:t>
            </a:r>
            <a:endParaRPr lang="en-US" sz="2200" dirty="0">
              <a:solidFill>
                <a:srgbClr val="FFFF00"/>
              </a:solidFill>
              <a:latin typeface="Aldine401 BT" pitchFamily="18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  <p:pic>
        <p:nvPicPr>
          <p:cNvPr id="20482" name="Picture 2" descr="http://t3.gstatic.com/images?q=tbn:ANd9GcS9Ih5oaW0DvtqdddPlk2iC1p_eMnZYz_8x1c-yLLpkCtbevKNM:media.npr.org/assets/bakertaylor/covers/t/the-things-they-carried/9780547391175_custom-a63f5207e6ab89d045cd86a4f72cf9de309383d7-s6-c30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992" y="3581400"/>
            <a:ext cx="1524000" cy="228386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 descr="http://gypsyscarlett.files.wordpress.com/2010/06/frankenstein-cover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123131"/>
            <a:ext cx="1268119" cy="213466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8" name="Picture 8" descr="http://t2.gstatic.com/images?q=tbn:ANd9GcQj2IntgPyTjUgGgIK8dGvQQDnQKcEiEPrTvaFzqTcy5PuYT18buw:blog.visual.ly/wp-content/uploads/2013/01/Comedy-Tragedy-Masks.jpg%3F547b7b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91443"/>
            <a:ext cx="2953770" cy="176635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1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Department of English&amp;quot;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1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4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314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Aldine401 BT</vt:lpstr>
      <vt:lpstr>Arial</vt:lpstr>
      <vt:lpstr>Default Design</vt:lpstr>
      <vt:lpstr>CorelDRAW</vt:lpstr>
      <vt:lpstr>Department of English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IPSD 204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Indian Prairie School District 204</dc:creator>
  <cp:lastModifiedBy>Janota, James</cp:lastModifiedBy>
  <cp:revision>45</cp:revision>
  <cp:lastPrinted>2017-01-09T18:32:20Z</cp:lastPrinted>
  <dcterms:created xsi:type="dcterms:W3CDTF">2009-01-22T01:21:02Z</dcterms:created>
  <dcterms:modified xsi:type="dcterms:W3CDTF">2017-01-09T18:56:51Z</dcterms:modified>
</cp:coreProperties>
</file>